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lt-LT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lt-LT" sz="2000" spc="-1" strike="noStrike">
                <a:latin typeface="Arial"/>
              </a:rPr>
              <a:t>Click to edit the notes' format</a:t>
            </a:r>
            <a:endParaRPr b="0" lang="lt-LT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lt-LT" sz="1400" spc="-1" strike="noStrike">
                <a:latin typeface="Times New Roman"/>
              </a:rPr>
              <a:t>&lt;header&gt;</a:t>
            </a:r>
            <a:endParaRPr b="0" lang="lt-LT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lt-LT" sz="1400" spc="-1" strike="noStrike">
                <a:latin typeface="Times New Roman"/>
              </a:rPr>
              <a:t>&lt;date/time&gt;</a:t>
            </a:r>
            <a:endParaRPr b="0" lang="lt-LT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lt-LT" sz="1400" spc="-1" strike="noStrike">
                <a:latin typeface="Times New Roman"/>
              </a:rPr>
              <a:t>&lt;footer&gt;</a:t>
            </a:r>
            <a:endParaRPr b="0" lang="lt-LT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AC477CA-06B7-430D-A7FE-5EA3BA6FE9D5}" type="slidenum">
              <a:rPr b="0" lang="lt-LT" sz="1400" spc="-1" strike="noStrike">
                <a:latin typeface="Times New Roman"/>
              </a:rPr>
              <a:t>&lt;number&gt;</a:t>
            </a:fld>
            <a:endParaRPr b="0" lang="lt-L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</p:spPr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lt-LT" sz="2000" spc="-1" strike="noStrike">
              <a:latin typeface="Arial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958986D-E182-4E85-89F3-3933FFB380BF}" type="slidenum">
              <a:rPr b="0" lang="lt-LT" sz="1200" spc="-1" strike="noStrike">
                <a:latin typeface="Times New Roman"/>
              </a:rPr>
              <a:t>&lt;number&gt;</a:t>
            </a:fld>
            <a:endParaRPr b="0" lang="lt-L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t-L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143000" y="1122480"/>
            <a:ext cx="6857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t-L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lt-L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t-LT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lt-LT" sz="4500" spc="-1" strike="noStrike">
                <a:solidFill>
                  <a:srgbClr val="000000"/>
                </a:solidFill>
                <a:latin typeface="Calibri Light"/>
              </a:rPr>
              <a:t>Spustelėję redaguokite stilių</a:t>
            </a:r>
            <a:endParaRPr b="0" lang="lt-LT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7B2F016-CF38-4826-A4F6-2AE9D17F30E9}" type="datetime">
              <a:rPr b="0" lang="lt-LT" sz="900" spc="-1" strike="noStrike">
                <a:solidFill>
                  <a:srgbClr val="8b8b8b"/>
                </a:solidFill>
                <a:latin typeface="Calibri"/>
              </a:rPr>
              <a:t>2020-12-10</a:t>
            </a:fld>
            <a:endParaRPr b="0" lang="lt-LT" sz="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lt-LT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B95C53E-F2D7-457F-A184-F311853FEDE4}" type="slidenum">
              <a:rPr b="0" lang="lt-LT" sz="9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lt-LT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012560" y="1030680"/>
            <a:ext cx="1662120" cy="37936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56000"/>
          </a:bodyPr>
          <a:p>
            <a:pPr algn="ctr">
              <a:lnSpc>
                <a:spcPct val="107000"/>
              </a:lnSpc>
              <a:spcBef>
                <a:spcPts val="675"/>
              </a:spcBef>
              <a:spcAft>
                <a:spcPts val="675"/>
              </a:spcAft>
            </a:pPr>
            <a:r>
              <a:rPr b="1" lang="lt-LT" sz="2200" spc="-1" strike="noStrike">
                <a:solidFill>
                  <a:srgbClr val="000000"/>
                </a:solidFill>
                <a:latin typeface="Arial"/>
                <a:ea typeface="Times New Roman"/>
              </a:rPr>
              <a:t>Adaptacija darželyje</a:t>
            </a:r>
            <a:br/>
            <a:br/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Nusprendus mažylį vesti į darželį linkime išlikti ryžtingiems ir nepasiduoti vaiko ,,kovai“ su Jumis. Vaiko ašaros ir liūdesys – neatsiejama adaptacijos laikotarpio dalis. Sunkiausias yra pirmasis mėnuo, tačiau adaptacija gali trukti ir nuo 3 iki 6 mėnesių. Šis laikas priklauso ne tik nuo individualių vaiko ypatybių, bet ir nuo  tėvų reakcijų, kurias vaikas jaučia ir perima. Todėl išlikime ramūs ir kartu išbūkime šį sudėtingą laikotarpį</a:t>
            </a:r>
            <a:br/>
            <a:endParaRPr b="0" lang="lt-LT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742720" y="1153440"/>
            <a:ext cx="3400920" cy="57042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7000"/>
              </a:lnSpc>
              <a:spcBef>
                <a:spcPts val="675"/>
              </a:spcBef>
              <a:spcAft>
                <a:spcPts val="675"/>
              </a:spcAft>
            </a:pPr>
            <a:r>
              <a:rPr b="1" i="1" lang="lt-LT" sz="1000" spc="-1" strike="noStrike">
                <a:solidFill>
                  <a:srgbClr val="ff0000"/>
                </a:solidFill>
                <a:latin typeface="Arial"/>
                <a:ea typeface="Times New Roman"/>
              </a:rPr>
              <a:t>        </a:t>
            </a:r>
            <a:r>
              <a:rPr b="1" i="1" lang="lt-LT" sz="1000" spc="-1" strike="noStrike">
                <a:solidFill>
                  <a:srgbClr val="ff0000"/>
                </a:solidFill>
                <a:latin typeface="Arial"/>
                <a:ea typeface="Times New Roman"/>
              </a:rPr>
              <a:t>KAS APSUNKINA</a:t>
            </a:r>
            <a:endParaRPr b="0" lang="lt-LT" sz="10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Atsisveikinimas keletą kartų.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Ilgi pokalbiai prieš įeinant į grupę.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Stovėjimas ir vaiko stebėjimas.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675"/>
              </a:spcBef>
              <a:spcAft>
                <a:spcPts val="675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Chaosas, kai tėvai skubėdami nutraukia atsisveikinimo ritualą.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Apgailestavimas, pavyzdžiui: man labai gaila, bet turiu eiti – palikimą darželyje vaikas  supras, kaip bausmę už savo elgesį.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675"/>
              </a:spcBef>
              <a:spcAft>
                <a:spcPts val="675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Paguoda, pavyzdžiui: nebijok, vaikas supranta, jog  yra ko bijoti.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Vaiko jausmų nuvertinimas, kritikavimas (pvz., vyrai neverkia).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Išėjimas neatsisveikinus. Vaikui supratus, jog tėvų nėra, jis dar labiau jaus nerimą ar baimę.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Nesilaikymas duoto žodžio, pavyzdžiui: mamai prižadėjus vakare pasiimti vaiką, jį pasiima  teta..</a:t>
            </a:r>
            <a:endParaRPr b="0" lang="lt-LT" sz="11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t-LT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Vaikas atnešamas ant rankų ir perduodamas auklėtojai.</a:t>
            </a:r>
            <a:endParaRPr b="0" lang="lt-LT" sz="11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</a:pPr>
            <a:endParaRPr b="0" lang="lt-LT" sz="11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</a:pPr>
            <a:endParaRPr b="0" lang="lt-LT" sz="1100" spc="-1" strike="noStrike">
              <a:latin typeface="Arial"/>
            </a:endParaRPr>
          </a:p>
          <a:p>
            <a:pPr marL="700200" indent="-171000">
              <a:lnSpc>
                <a:spcPct val="107000"/>
              </a:lnSpc>
              <a:spcBef>
                <a:spcPts val="751"/>
              </a:spcBef>
              <a:spcAft>
                <a:spcPts val="601"/>
              </a:spcAft>
              <a:buClr>
                <a:srgbClr val="312d25"/>
              </a:buClr>
              <a:buFont typeface="Arial"/>
              <a:buChar char="•"/>
            </a:pPr>
            <a:r>
              <a:rPr b="0" lang="lt-LT" sz="790" spc="-1" strike="noStrike">
                <a:solidFill>
                  <a:srgbClr val="312d25"/>
                </a:solidFill>
                <a:latin typeface="Arial"/>
                <a:ea typeface="Times New Roman"/>
              </a:rPr>
              <a:t> </a:t>
            </a:r>
            <a:endParaRPr b="0" lang="lt-LT" sz="79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lt-LT" sz="79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122040" y="1153440"/>
            <a:ext cx="2860920" cy="645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7000"/>
              </a:lnSpc>
              <a:spcBef>
                <a:spcPts val="675"/>
              </a:spcBef>
              <a:spcAft>
                <a:spcPts val="675"/>
              </a:spcAft>
            </a:pPr>
            <a:r>
              <a:rPr b="1" i="1" lang="lt-LT" sz="1200" spc="-1" strike="noStrike">
                <a:solidFill>
                  <a:srgbClr val="00b050"/>
                </a:solidFill>
                <a:latin typeface="Arial"/>
                <a:ea typeface="Times New Roman"/>
              </a:rPr>
              <a:t>KAS PADEDA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Vaiko neskubinimas.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Atsisveikinimas vieną kartą, trumpai.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Palaikantys žodžiai, pavyzdžiui: ,,smagių žaidimų“– vaikas gauna patvirtinimą, kad darželis yra saugi ir maloni vieta.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Emociškai ir fiziškai rami tėvų reakcija į vaiko verksmą, mušimąsi, rėkimą. 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Tėvų nerimas persiduoda vaikui, tai skatina jo nesaugumą.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Nuolatinis tėvų teiravimasis: kaip tu jautiesi? Skatina vaiką neužslėpti savo jausmų, kurie vėliau pasireikštų netinkamais būdais (pvz., agresija).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Tėvų nuoširdumas, t. y. tiesos sakymas.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Pažadų tesėjimas, pavyzdžiui: ,,iškart po darbo atvažiuosiu tavęs pasiimti“.</a:t>
            </a:r>
            <a:endParaRPr b="0" lang="lt-LT" sz="1200" spc="-1" strike="noStrike">
              <a:latin typeface="Arial"/>
            </a:endParaRPr>
          </a:p>
          <a:p>
            <a:pPr marL="257040" indent="-256680">
              <a:lnSpc>
                <a:spcPct val="107000"/>
              </a:lnSpc>
              <a:spcAft>
                <a:spcPts val="601"/>
              </a:spcAft>
              <a:buClr>
                <a:srgbClr val="000000"/>
              </a:buClr>
              <a:buFont typeface="Symbol"/>
              <a:buChar char=""/>
            </a:pPr>
            <a:r>
              <a:rPr b="0" lang="lt-LT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Vaikas pats, savarankiškai įeina į grupę</a:t>
            </a:r>
            <a:r>
              <a:rPr b="0" lang="lt-LT" sz="1050" spc="-1" strike="noStrike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b="0" lang="lt-LT" sz="105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601"/>
              </a:spcAft>
            </a:pPr>
            <a:endParaRPr b="0" lang="lt-LT" sz="105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601"/>
              </a:spcAft>
            </a:pPr>
            <a:endParaRPr b="0" lang="lt-LT" sz="105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601"/>
              </a:spcAft>
            </a:pPr>
            <a:endParaRPr b="0" lang="lt-LT" sz="1050" spc="-1" strike="noStrike">
              <a:latin typeface="Arial"/>
            </a:endParaRPr>
          </a:p>
        </p:txBody>
      </p:sp>
      <p:pic>
        <p:nvPicPr>
          <p:cNvPr id="49" name="Paveikslėlis 5" descr="Paveiksliukai ir paveikslėliai mokyklai"/>
          <p:cNvPicPr/>
          <p:nvPr/>
        </p:nvPicPr>
        <p:blipFill>
          <a:blip r:embed="rId1"/>
          <a:stretch/>
        </p:blipFill>
        <p:spPr>
          <a:xfrm>
            <a:off x="2087640" y="262080"/>
            <a:ext cx="1425600" cy="907920"/>
          </a:xfrm>
          <a:prstGeom prst="rect">
            <a:avLst/>
          </a:prstGeom>
          <a:ln>
            <a:noFill/>
          </a:ln>
        </p:spPr>
      </p:pic>
      <p:pic>
        <p:nvPicPr>
          <p:cNvPr id="50" name="Paveikslėlis 7" descr=""/>
          <p:cNvPicPr/>
          <p:nvPr/>
        </p:nvPicPr>
        <p:blipFill>
          <a:blip r:embed="rId2"/>
          <a:stretch/>
        </p:blipFill>
        <p:spPr>
          <a:xfrm>
            <a:off x="223560" y="245160"/>
            <a:ext cx="1698120" cy="907920"/>
          </a:xfrm>
          <a:prstGeom prst="rect">
            <a:avLst/>
          </a:prstGeom>
          <a:ln>
            <a:noFill/>
          </a:ln>
        </p:spPr>
      </p:pic>
      <p:pic>
        <p:nvPicPr>
          <p:cNvPr id="51" name="Paveikslėlis 8" descr=""/>
          <p:cNvPicPr/>
          <p:nvPr/>
        </p:nvPicPr>
        <p:blipFill>
          <a:blip r:embed="rId3"/>
          <a:stretch/>
        </p:blipFill>
        <p:spPr>
          <a:xfrm>
            <a:off x="7721640" y="151920"/>
            <a:ext cx="1299960" cy="1341360"/>
          </a:xfrm>
          <a:prstGeom prst="rect">
            <a:avLst/>
          </a:prstGeom>
          <a:ln>
            <a:noFill/>
          </a:ln>
        </p:spPr>
      </p:pic>
      <p:pic>
        <p:nvPicPr>
          <p:cNvPr id="52" name="Paveikslėlis 10" descr=""/>
          <p:cNvPicPr/>
          <p:nvPr/>
        </p:nvPicPr>
        <p:blipFill>
          <a:blip r:embed="rId4"/>
          <a:stretch/>
        </p:blipFill>
        <p:spPr>
          <a:xfrm>
            <a:off x="2885400" y="5649480"/>
            <a:ext cx="1109520" cy="907920"/>
          </a:xfrm>
          <a:prstGeom prst="rect">
            <a:avLst/>
          </a:prstGeom>
          <a:ln>
            <a:noFill/>
          </a:ln>
        </p:spPr>
      </p:pic>
      <p:sp>
        <p:nvSpPr>
          <p:cNvPr id="53" name="CustomShape 4"/>
          <p:cNvSpPr/>
          <p:nvPr/>
        </p:nvSpPr>
        <p:spPr>
          <a:xfrm>
            <a:off x="3996000" y="5583600"/>
            <a:ext cx="184032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lt-LT" sz="1000" spc="-1" strike="noStrike">
                <a:solidFill>
                  <a:srgbClr val="000000"/>
                </a:solidFill>
                <a:latin typeface="Calibri"/>
              </a:rPr>
              <a:t>Parengė visuomenės sveikatos specialistė Rita Kleinauskienė, remiantis Sveikatos mokymo ir ligų prevencijos centro medžiaga Mob. 867684680, el. paštas rita.keinauskiene@sveikatos-biuras.lt</a:t>
            </a:r>
            <a:endParaRPr b="0" lang="lt-LT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Application>LibreOffice/6.3.4.2$Windows_X86_64 LibreOffice_project/60da17e045e08f1793c57c00ba83cdfce946d0aa</Application>
  <Words>339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2020-12-02T17:27:14Z</dcterms:created>
  <dc:creator>Admin</dc:creator>
  <dc:description/>
  <dc:language>lt-LT</dc:language>
  <cp:lastModifiedBy>Admin</cp:lastModifiedBy>
  <dcterms:modified xsi:type="dcterms:W3CDTF">2020-12-02T19:40:50Z</dcterms:modified>
  <cp:revision>12</cp:revision>
  <dc:subject/>
  <dc:title>KAIP PADĖTI SAU IR VAIKUI Nusprendus mažylį vesti į darželį linkime išlikti ryžtingiems ir nepasiduoti vaiko ,,kovai“ su Jumis. Vaiko ašaros ir liūdesys – neatsiejama adaptacijos laikotarpio dalis. Sunkiausias yra pirmasis mėnuo, tačiau adaptacija gali trukti ir nuo 3 iki 6 mėnesių. Šis laikas priklauso ne tik nuo individualių vaiko ypatybių, bet ir nuo  tėvų reakcijų, kurias vaikas jaučia ir perima. Todėl išlikime ramūs ir kartu išbūkime šį sudėtingą laikota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Demonstracija ekrane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